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evelopmentdaily.files.wordpress.com/2013/02/graphic-drc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51902065-78d2-4230-b58f-62ea30cf195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Conflict minerals in the Democratic Republic of Congo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result for cobalt mining graph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4"/>
            <a:ext cx="12192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8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Cobalt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64554"/>
            <a:ext cx="5705341" cy="559344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Mining accounts for over 80% of the DRC’s earnings</a:t>
            </a:r>
          </a:p>
          <a:p>
            <a:r>
              <a:rPr lang="en-US" sz="2800" dirty="0" smtClean="0"/>
              <a:t>Average citizen in DRC earns around $700 per year (in America average is around $56,000 per year)</a:t>
            </a:r>
          </a:p>
          <a:p>
            <a:r>
              <a:rPr lang="en-US" sz="2800" dirty="0" smtClean="0"/>
              <a:t>Demand (and therefore price) of Cobalt continues to rise, but DRC as a whole is not benefiting from this phenomenon </a:t>
            </a:r>
          </a:p>
          <a:p>
            <a:r>
              <a:rPr lang="en-US" sz="2800" dirty="0" smtClean="0"/>
              <a:t>At least 20% of Cobalt is mined by local miners, including children. Rest by large foreign companies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Image result for coltan dr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16" y="1468192"/>
            <a:ext cx="6250484" cy="3805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4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Pre-Colonization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Bantu-speaking people settled in Congo in mid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centuries </a:t>
            </a:r>
          </a:p>
          <a:p>
            <a:r>
              <a:rPr lang="en-US" sz="3200" dirty="0" smtClean="0"/>
              <a:t>From 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centuries, part of Congo, Luba, and </a:t>
            </a:r>
            <a:r>
              <a:rPr lang="en-US" sz="3200" dirty="0" err="1" smtClean="0"/>
              <a:t>Kuba</a:t>
            </a:r>
            <a:r>
              <a:rPr lang="en-US" sz="3200" dirty="0" smtClean="0"/>
              <a:t> Kingdoms. </a:t>
            </a:r>
          </a:p>
          <a:p>
            <a:r>
              <a:rPr lang="en-US" sz="3200" dirty="0" smtClean="0"/>
              <a:t>Portuguese engaged in slave trade in Congo during mid 1400’s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29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Colonization 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018987" y="735729"/>
            <a:ext cx="4317126" cy="4262436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1870’s King Leopold II of Belgium claimed the Congo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Made official by Berlin Conference, where European powers divided up Africa in order to avoid conflict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Divisions ignored tribal boundaries  </a:t>
            </a:r>
            <a:endParaRPr lang="en-US" sz="28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3" y="1313645"/>
            <a:ext cx="6855883" cy="55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0045" y="624110"/>
            <a:ext cx="4704567" cy="57509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Map questions:</a:t>
            </a:r>
            <a:br>
              <a:rPr lang="en-US" sz="3200" dirty="0" smtClean="0"/>
            </a:br>
            <a:r>
              <a:rPr lang="en-US" sz="3200" dirty="0" smtClean="0"/>
              <a:t>1) What are two CLAIMS you can make using the map?</a:t>
            </a:r>
            <a:br>
              <a:rPr lang="en-US" sz="3200" dirty="0" smtClean="0"/>
            </a:br>
            <a:r>
              <a:rPr lang="en-US" sz="3200" dirty="0" smtClean="0"/>
              <a:t>2) What are two questions the map does not answer?  </a:t>
            </a:r>
            <a:endParaRPr lang="en-US" sz="3200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6619741" cy="69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Belgian rule 1870’s-1960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472" y="1584778"/>
            <a:ext cx="5687140" cy="377762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Officially ruled by King Leopold II from 1875-1908. Leopold used the resources of the territory for financial gain, especially exploiting the supply of rubber trees using what amounts to slave labor </a:t>
            </a:r>
          </a:p>
          <a:p>
            <a:r>
              <a:rPr lang="en-US" sz="2800" dirty="0" smtClean="0"/>
              <a:t>Ruled by Belgian government from 1908-1960. During this time there was a lack of formal education, with the Congolese people being prevented from any university education beyond a religious one </a:t>
            </a:r>
            <a:endParaRPr lang="en-US" sz="2800" dirty="0"/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7" y="1264555"/>
            <a:ext cx="5658965" cy="3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507" y="5042177"/>
            <a:ext cx="6096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Chained Congolese slaves on a Belgian Rubber Plantation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71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colonialism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89" y="1264554"/>
            <a:ext cx="7172974" cy="55934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History of violence and dictatorship. </a:t>
            </a:r>
            <a:r>
              <a:rPr lang="en-US" sz="2400" dirty="0"/>
              <a:t>Ruled by Colonel Joseph </a:t>
            </a:r>
            <a:r>
              <a:rPr lang="en-US" sz="2400" dirty="0" smtClean="0"/>
              <a:t>Mobutu from 1965 until he </a:t>
            </a:r>
            <a:r>
              <a:rPr lang="en-US" sz="2400" dirty="0"/>
              <a:t>was overthrown by Laurent-</a:t>
            </a:r>
            <a:r>
              <a:rPr lang="en-US" sz="2400" dirty="0" err="1"/>
              <a:t>Désiré</a:t>
            </a:r>
            <a:r>
              <a:rPr lang="en-US" sz="2400" dirty="0"/>
              <a:t> </a:t>
            </a:r>
            <a:r>
              <a:rPr lang="en-US" sz="2400" dirty="0" smtClean="0"/>
              <a:t>Kabila in 1997. </a:t>
            </a:r>
          </a:p>
          <a:p>
            <a:r>
              <a:rPr lang="en-US" sz="2400" dirty="0"/>
              <a:t>Laurent-</a:t>
            </a:r>
            <a:r>
              <a:rPr lang="en-US" sz="2400" dirty="0" err="1"/>
              <a:t>Désiré</a:t>
            </a:r>
            <a:r>
              <a:rPr lang="en-US" sz="2400" dirty="0"/>
              <a:t> </a:t>
            </a:r>
            <a:r>
              <a:rPr lang="en-US" sz="2400" dirty="0" smtClean="0"/>
              <a:t>Kabila ruled until his </a:t>
            </a:r>
            <a:r>
              <a:rPr lang="en-US" sz="2400" dirty="0"/>
              <a:t>assassination in </a:t>
            </a:r>
            <a:r>
              <a:rPr lang="en-US" sz="2400" dirty="0" smtClean="0"/>
              <a:t>2001. </a:t>
            </a:r>
            <a:r>
              <a:rPr lang="en-US" sz="2400" dirty="0"/>
              <a:t>H</a:t>
            </a:r>
            <a:r>
              <a:rPr lang="en-US" sz="2400" dirty="0" smtClean="0"/>
              <a:t>is son, Joseph Kabila, ruled country from 2001-2018.  </a:t>
            </a:r>
          </a:p>
          <a:p>
            <a:r>
              <a:rPr lang="en-US" sz="2400" dirty="0" smtClean="0"/>
              <a:t>2019: Officials </a:t>
            </a:r>
            <a:r>
              <a:rPr lang="en-US" sz="2400" dirty="0"/>
              <a:t>declare opposition candidate Felix </a:t>
            </a:r>
            <a:r>
              <a:rPr lang="en-US" sz="2400" dirty="0" err="1"/>
              <a:t>Tshisekedi</a:t>
            </a:r>
            <a:r>
              <a:rPr lang="en-US" sz="2400" dirty="0"/>
              <a:t> the winner of December's presidential election, prompting protests from rival opposition candidate Martin </a:t>
            </a:r>
            <a:r>
              <a:rPr lang="en-US" sz="2400" dirty="0" err="1"/>
              <a:t>Fayulu</a:t>
            </a:r>
            <a:r>
              <a:rPr lang="en-US" sz="2400" dirty="0"/>
              <a:t> of a deal with the government, whose candidate Emmanuel </a:t>
            </a:r>
            <a:r>
              <a:rPr lang="en-US" sz="2400" dirty="0" err="1"/>
              <a:t>Ramazani</a:t>
            </a:r>
            <a:r>
              <a:rPr lang="en-US" sz="2400" dirty="0"/>
              <a:t> </a:t>
            </a:r>
            <a:r>
              <a:rPr lang="en-US" sz="2400" dirty="0" err="1"/>
              <a:t>Shadary</a:t>
            </a:r>
            <a:r>
              <a:rPr lang="en-US" sz="2400" dirty="0"/>
              <a:t> came third.</a:t>
            </a:r>
          </a:p>
        </p:txBody>
      </p:sp>
      <p:pic>
        <p:nvPicPr>
          <p:cNvPr id="4098" name="Picture 2" descr="Congolese former leader Mobutu Sese Se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85" y="374984"/>
            <a:ext cx="4554828" cy="25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golese ex-leader Laurent-Desire Kab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85" y="3454132"/>
            <a:ext cx="4579468" cy="257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10943" y="2852947"/>
            <a:ext cx="463237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/>
              <a:t>Colonel Joseph Mobutu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488485" y="6030083"/>
            <a:ext cx="463237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Laurent-</a:t>
            </a:r>
            <a:r>
              <a:rPr lang="en-US" sz="2000" dirty="0" err="1"/>
              <a:t>Désiré</a:t>
            </a:r>
            <a:r>
              <a:rPr lang="en-US" sz="2000" dirty="0"/>
              <a:t> Kabila</a:t>
            </a:r>
          </a:p>
        </p:txBody>
      </p:sp>
    </p:spTree>
    <p:extLst>
      <p:ext uri="{BB962C8B-B14F-4D97-AF65-F5344CB8AC3E}">
        <p14:creationId xmlns:p14="http://schemas.microsoft.com/office/powerpoint/2010/main" val="3630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Congo Wars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Congo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October 1996-May 1997. </a:t>
            </a:r>
          </a:p>
          <a:p>
            <a:r>
              <a:rPr lang="en-US" sz="2800" dirty="0" smtClean="0"/>
              <a:t>Started in 1996 as Congolese fought to expel Hutu refugees from the country (Hutu power groups were responsible for a genocide in Rwanda that killed 800,000 Tutsi people)</a:t>
            </a:r>
          </a:p>
          <a:p>
            <a:r>
              <a:rPr lang="en-US" sz="2800" dirty="0" smtClean="0"/>
              <a:t>Resulted in an overthrow of Congolese government</a:t>
            </a:r>
            <a:r>
              <a:rPr lang="en-US" sz="2800" dirty="0"/>
              <a:t>, with Laurent-</a:t>
            </a:r>
            <a:r>
              <a:rPr lang="en-US" sz="2800" dirty="0" err="1"/>
              <a:t>Désiré</a:t>
            </a:r>
            <a:r>
              <a:rPr lang="en-US" sz="2800" dirty="0"/>
              <a:t> </a:t>
            </a:r>
            <a:r>
              <a:rPr lang="en-US" sz="2800" dirty="0" smtClean="0"/>
              <a:t>Kabila coming to power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Second Congo War/ Great War of Africa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Second Congo War August 1998- July </a:t>
            </a:r>
            <a:r>
              <a:rPr lang="en-US" dirty="0" smtClean="0"/>
              <a:t>2003</a:t>
            </a:r>
          </a:p>
          <a:p>
            <a:r>
              <a:rPr lang="en-US" dirty="0" smtClean="0"/>
              <a:t>Kabila turned against Rwandan and Ugandan forces that supported him and allowed Hutu rebel groups to regroup in the Eastern part of Congo</a:t>
            </a:r>
          </a:p>
          <a:p>
            <a:r>
              <a:rPr lang="en-US" dirty="0" smtClean="0"/>
              <a:t>During the </a:t>
            </a:r>
            <a:r>
              <a:rPr lang="en-US" dirty="0"/>
              <a:t>five-year conflict </a:t>
            </a:r>
            <a:r>
              <a:rPr lang="en-US" dirty="0" smtClean="0"/>
              <a:t>Congolese forces</a:t>
            </a:r>
            <a:r>
              <a:rPr lang="en-US" dirty="0"/>
              <a:t>, supported by Angola, Namibia, and </a:t>
            </a:r>
            <a:r>
              <a:rPr lang="en-US" dirty="0" smtClean="0"/>
              <a:t>Zimbabwe faced </a:t>
            </a:r>
            <a:r>
              <a:rPr lang="en-US" dirty="0"/>
              <a:t>rebels and soldiers backed by Uganda and Rwanda.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135130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/>
              <a:t>The International Rescue Committee said that between August 1998 and April </a:t>
            </a:r>
            <a:r>
              <a:rPr lang="en-US" dirty="0" smtClean="0"/>
              <a:t>2004 </a:t>
            </a:r>
            <a:r>
              <a:rPr lang="en-US" dirty="0"/>
              <a:t>some 3.8 million people died in the 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Congo War.</a:t>
            </a:r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8" y="2863997"/>
            <a:ext cx="2323874" cy="17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938" y="0"/>
            <a:ext cx="8911687" cy="1280890"/>
          </a:xfrm>
        </p:spPr>
        <p:txBody>
          <a:bodyPr/>
          <a:lstStyle/>
          <a:p>
            <a:r>
              <a:rPr lang="en-US" dirty="0" smtClean="0"/>
              <a:t>Congo today: Armed rebel groups</a:t>
            </a:r>
            <a:endParaRPr lang="en-US" dirty="0"/>
          </a:p>
        </p:txBody>
      </p:sp>
      <p:pic>
        <p:nvPicPr>
          <p:cNvPr id="4" name="Content Placeholder 3" descr="Graphic-DRC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445"/>
            <a:ext cx="8495071" cy="61243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8823728" y="836852"/>
            <a:ext cx="3196208" cy="3777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Eastern and Southern Congo is controlled by over 100 armed rebel groups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17390" y="135426"/>
            <a:ext cx="8911687" cy="1280890"/>
          </a:xfrm>
        </p:spPr>
        <p:txBody>
          <a:bodyPr/>
          <a:lstStyle/>
          <a:p>
            <a:r>
              <a:rPr lang="en-US" dirty="0" smtClean="0"/>
              <a:t>Congo 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3741" y="1378039"/>
            <a:ext cx="4610079" cy="377762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Congo is a resource-rich nation</a:t>
            </a:r>
          </a:p>
          <a:p>
            <a:pPr lvl="1"/>
            <a:r>
              <a:rPr lang="en-US" dirty="0" smtClean="0"/>
              <a:t>Estimated 60% of the world’s cobalt, an ingredient essential to batteries for phones, computers, and electric cars.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supply of diamonds </a:t>
            </a:r>
          </a:p>
          <a:p>
            <a:pPr lvl="1"/>
            <a:endParaRPr lang="en-US" dirty="0"/>
          </a:p>
        </p:txBody>
      </p:sp>
      <p:pic>
        <p:nvPicPr>
          <p:cNvPr id="9" name="Picture 8" descr="cid:51902065-78d2-4230-b58f-62ea30cf195e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71" y="1378039"/>
            <a:ext cx="7152429" cy="484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1" y="3836986"/>
            <a:ext cx="4845830" cy="29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4720</TotalTime>
  <Words>507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Helvetica</vt:lpstr>
      <vt:lpstr>Wingdings 3</vt:lpstr>
      <vt:lpstr>Wisp</vt:lpstr>
      <vt:lpstr>Conflict minerals in the Democratic Republic of Congo </vt:lpstr>
      <vt:lpstr>Pre-Colonization </vt:lpstr>
      <vt:lpstr>Colonization </vt:lpstr>
      <vt:lpstr>Map questions: 1) What are two CLAIMS you can make using the map? 2) What are two questions the map does not answer?  </vt:lpstr>
      <vt:lpstr>Belgian rule 1870’s-1960</vt:lpstr>
      <vt:lpstr>Post colonialism </vt:lpstr>
      <vt:lpstr>Congo Wars</vt:lpstr>
      <vt:lpstr>Congo today: Armed rebel groups</vt:lpstr>
      <vt:lpstr>Congo today</vt:lpstr>
      <vt:lpstr>PowerPoint Presentation</vt:lpstr>
      <vt:lpstr>Cobalt mining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history of the Democratic Republic of Congo</dc:title>
  <dc:creator>trevor moffat</dc:creator>
  <cp:lastModifiedBy>Townsend, Ellen</cp:lastModifiedBy>
  <cp:revision>13</cp:revision>
  <dcterms:created xsi:type="dcterms:W3CDTF">2019-01-11T14:45:21Z</dcterms:created>
  <dcterms:modified xsi:type="dcterms:W3CDTF">2019-04-24T18:45:55Z</dcterms:modified>
</cp:coreProperties>
</file>